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FE8E-24FC-4D9C-B305-ABABA4E0E20B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196C-4292-4BF7-B2CD-51C0969CED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FE8E-24FC-4D9C-B305-ABABA4E0E20B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196C-4292-4BF7-B2CD-51C0969CED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FE8E-24FC-4D9C-B305-ABABA4E0E20B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196C-4292-4BF7-B2CD-51C0969CED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FE8E-24FC-4D9C-B305-ABABA4E0E20B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196C-4292-4BF7-B2CD-51C0969CED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FE8E-24FC-4D9C-B305-ABABA4E0E20B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196C-4292-4BF7-B2CD-51C0969CED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FE8E-24FC-4D9C-B305-ABABA4E0E20B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196C-4292-4BF7-B2CD-51C0969CED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FE8E-24FC-4D9C-B305-ABABA4E0E20B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196C-4292-4BF7-B2CD-51C0969CED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FE8E-24FC-4D9C-B305-ABABA4E0E20B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196C-4292-4BF7-B2CD-51C0969CED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FE8E-24FC-4D9C-B305-ABABA4E0E20B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196C-4292-4BF7-B2CD-51C0969CED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FE8E-24FC-4D9C-B305-ABABA4E0E20B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196C-4292-4BF7-B2CD-51C0969CED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FE8E-24FC-4D9C-B305-ABABA4E0E20B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196C-4292-4BF7-B2CD-51C0969CED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5FE8E-24FC-4D9C-B305-ABABA4E0E20B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1196C-4292-4BF7-B2CD-51C0969CED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772400" cy="222885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Negotiable Instruments Act, 1881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Comparison </a:t>
            </a:r>
            <a:r>
              <a:rPr lang="en-US" sz="3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among Bill of exchange, promissory note and </a:t>
            </a:r>
            <a:r>
              <a:rPr lang="en-US" sz="36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cheque</a:t>
            </a:r>
            <a:endParaRPr lang="en-US" sz="36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Ms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Meenakshi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Assistant Professor</a:t>
            </a:r>
          </a:p>
          <a:p>
            <a:pPr algn="just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Commerce Department</a:t>
            </a:r>
          </a:p>
          <a:p>
            <a:pPr algn="just"/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Kanya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Mahavidyalaya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Kharkhoda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Meaning of Negotiable Instrument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 smtClean="0"/>
              <a:t>‘</a:t>
            </a:r>
            <a:r>
              <a:rPr lang="en-US" dirty="0" smtClean="0">
                <a:solidFill>
                  <a:srgbClr val="FF0000"/>
                </a:solidFill>
              </a:rPr>
              <a:t>Negotiable</a:t>
            </a:r>
            <a:r>
              <a:rPr lang="en-US" dirty="0" smtClean="0"/>
              <a:t>’ means transferable  by delivery and ‘</a:t>
            </a:r>
            <a:r>
              <a:rPr lang="en-US" dirty="0" smtClean="0">
                <a:solidFill>
                  <a:srgbClr val="FF0000"/>
                </a:solidFill>
              </a:rPr>
              <a:t>Instrument’</a:t>
            </a:r>
            <a:r>
              <a:rPr lang="en-US" dirty="0" smtClean="0"/>
              <a:t> is a written document which creates a right in </a:t>
            </a:r>
            <a:r>
              <a:rPr lang="en-US" dirty="0" err="1" smtClean="0"/>
              <a:t>favour</a:t>
            </a:r>
            <a:r>
              <a:rPr lang="en-US" dirty="0" smtClean="0"/>
              <a:t> of any person.</a:t>
            </a:r>
          </a:p>
          <a:p>
            <a:r>
              <a:rPr lang="en-US" dirty="0" smtClean="0"/>
              <a:t>Therefore, a negotiable instrument is a written document which creates a right in </a:t>
            </a:r>
            <a:r>
              <a:rPr lang="en-US" dirty="0" err="1" smtClean="0"/>
              <a:t>favour</a:t>
            </a:r>
            <a:r>
              <a:rPr lang="en-US" dirty="0" smtClean="0"/>
              <a:t> of any person and which is transferable by delivery.</a:t>
            </a:r>
          </a:p>
          <a:p>
            <a:r>
              <a:rPr lang="en-US" dirty="0" smtClean="0"/>
              <a:t>As per section 13 of negotiable instrument act 1881 , </a:t>
            </a:r>
            <a:r>
              <a:rPr lang="en-US" dirty="0" smtClean="0">
                <a:solidFill>
                  <a:srgbClr val="FF0000"/>
                </a:solidFill>
              </a:rPr>
              <a:t>bill of exchange, promissory note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0000"/>
                </a:solidFill>
              </a:rPr>
              <a:t>cheque</a:t>
            </a:r>
            <a:r>
              <a:rPr lang="en-US" dirty="0" smtClean="0"/>
              <a:t> payable either to order or to bearer are negotiable instruments.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dirty="0" smtClean="0"/>
              <a:t>Bill of exchange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just">
              <a:buNone/>
            </a:pP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en-US" dirty="0" smtClean="0"/>
              <a:t> A bill of exchange is an instrument in writing, containing an unconditional order  signed by the maker directing a  certain person to pay a certain sum of money only to , or to the order of , a certain person or to the bearer of the instrument.</a:t>
            </a:r>
            <a:r>
              <a:rPr lang="en-US" dirty="0" smtClean="0">
                <a:solidFill>
                  <a:srgbClr val="FF0000"/>
                </a:solidFill>
              </a:rPr>
              <a:t>”</a:t>
            </a:r>
          </a:p>
          <a:p>
            <a:pPr algn="just">
              <a:buNone/>
            </a:pPr>
            <a:r>
              <a:rPr lang="en-US" dirty="0" smtClean="0"/>
              <a:t>                       ---Negotiable Instrument Act 1881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Characteristics of Bill of Exchange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US" dirty="0" smtClean="0"/>
              <a:t>Written</a:t>
            </a:r>
          </a:p>
          <a:p>
            <a:r>
              <a:rPr lang="en-US" dirty="0" smtClean="0"/>
              <a:t>Unconditional</a:t>
            </a:r>
          </a:p>
          <a:p>
            <a:r>
              <a:rPr lang="en-US" dirty="0" smtClean="0"/>
              <a:t>Order letter</a:t>
            </a:r>
          </a:p>
          <a:p>
            <a:r>
              <a:rPr lang="en-US" dirty="0" smtClean="0"/>
              <a:t>Signature of the drawer</a:t>
            </a:r>
          </a:p>
          <a:p>
            <a:r>
              <a:rPr lang="en-US" dirty="0" smtClean="0"/>
              <a:t>Fixed amount</a:t>
            </a:r>
          </a:p>
          <a:p>
            <a:r>
              <a:rPr lang="en-US" dirty="0" smtClean="0"/>
              <a:t>Payable to a specified person or to the order of a specified person or to the bearer</a:t>
            </a:r>
          </a:p>
          <a:p>
            <a:r>
              <a:rPr lang="en-US" dirty="0" smtClean="0"/>
              <a:t>Payable on demand or after specified duration</a:t>
            </a:r>
          </a:p>
          <a:p>
            <a:r>
              <a:rPr lang="en-US" dirty="0" smtClean="0"/>
              <a:t>Stamped according to its value</a:t>
            </a:r>
          </a:p>
          <a:p>
            <a:r>
              <a:rPr lang="en-US" dirty="0" smtClean="0"/>
              <a:t>Value received</a:t>
            </a:r>
          </a:p>
          <a:p>
            <a:r>
              <a:rPr lang="en-US" dirty="0" smtClean="0"/>
              <a:t>Parties-Drawer , </a:t>
            </a:r>
            <a:r>
              <a:rPr lang="en-US" dirty="0" err="1" smtClean="0"/>
              <a:t>Drawee</a:t>
            </a:r>
            <a:r>
              <a:rPr lang="en-US" dirty="0" smtClean="0"/>
              <a:t> and payee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Specimen of Bill of Exchange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Rs.5000                                           New Delhi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                                                      May 18, 2020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Two months after date pay to me or my order the sum of Rs. Five thousand, for value received. 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                                                                      Dev </a:t>
            </a:r>
            <a:r>
              <a:rPr lang="en-US" dirty="0" err="1" smtClean="0"/>
              <a:t>kumar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Sh. </a:t>
            </a:r>
            <a:r>
              <a:rPr lang="en-US" dirty="0" err="1" smtClean="0"/>
              <a:t>Keshav</a:t>
            </a:r>
            <a:r>
              <a:rPr lang="en-US" dirty="0" smtClean="0"/>
              <a:t> </a:t>
            </a:r>
            <a:r>
              <a:rPr lang="en-US" dirty="0" err="1" smtClean="0"/>
              <a:t>lal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280,kamla </a:t>
            </a:r>
            <a:r>
              <a:rPr lang="en-US" dirty="0" err="1" smtClean="0"/>
              <a:t>nagar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Ghaziabad, </a:t>
            </a:r>
            <a:r>
              <a:rPr lang="en-US" dirty="0" smtClean="0"/>
              <a:t>U</a:t>
            </a:r>
            <a:r>
              <a:rPr lang="en-US" dirty="0" smtClean="0"/>
              <a:t>ttar </a:t>
            </a:r>
            <a:r>
              <a:rPr lang="en-US" dirty="0" smtClean="0"/>
              <a:t>P</a:t>
            </a:r>
            <a:r>
              <a:rPr lang="en-US" dirty="0" smtClean="0"/>
              <a:t>radesh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2590800"/>
            <a:ext cx="2057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STAMP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dirty="0" smtClean="0"/>
              <a:t>Promissory Note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just">
              <a:buNone/>
            </a:pPr>
            <a:r>
              <a:rPr lang="en-US" dirty="0" smtClean="0"/>
              <a:t>  “A promissory note is an instrument in writing (not being a bank note or currency note) containing an unconditional undertaking signed by the maker, to pay a certain sum of money to, or to the order of a certain person.” </a:t>
            </a:r>
          </a:p>
          <a:p>
            <a:pPr algn="just">
              <a:buNone/>
            </a:pPr>
            <a:r>
              <a:rPr lang="en-US" dirty="0" smtClean="0"/>
              <a:t> </a:t>
            </a:r>
            <a:r>
              <a:rPr lang="en-US" dirty="0" smtClean="0"/>
              <a:t>        --- Negotiable Instrument Act 1881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Characteristics of Promissory 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US" dirty="0" smtClean="0"/>
              <a:t>Written</a:t>
            </a:r>
          </a:p>
          <a:p>
            <a:r>
              <a:rPr lang="en-US" dirty="0" smtClean="0"/>
              <a:t>Unconditional</a:t>
            </a:r>
          </a:p>
          <a:p>
            <a:r>
              <a:rPr lang="en-US" dirty="0" smtClean="0"/>
              <a:t>Signed by the debtor</a:t>
            </a:r>
          </a:p>
          <a:p>
            <a:r>
              <a:rPr lang="en-US" dirty="0" smtClean="0"/>
              <a:t>Payable to a specified person or to the order of a specified person or to the bearer</a:t>
            </a:r>
          </a:p>
          <a:p>
            <a:r>
              <a:rPr lang="en-US" dirty="0" smtClean="0"/>
              <a:t>Payable after specified duration</a:t>
            </a:r>
          </a:p>
          <a:p>
            <a:r>
              <a:rPr lang="en-US" dirty="0" smtClean="0"/>
              <a:t>Stamped according to its value</a:t>
            </a:r>
          </a:p>
          <a:p>
            <a:r>
              <a:rPr lang="en-US" dirty="0" smtClean="0"/>
              <a:t>Fixed amount in the currency of country</a:t>
            </a:r>
          </a:p>
          <a:p>
            <a:r>
              <a:rPr lang="en-US" dirty="0" smtClean="0"/>
              <a:t>Value received</a:t>
            </a:r>
          </a:p>
          <a:p>
            <a:r>
              <a:rPr lang="en-US" dirty="0" smtClean="0"/>
              <a:t>Date and Place of making the promissory note need not be mentioned on it.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dirty="0" smtClean="0"/>
              <a:t>Specimen of Promissory 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Rs. 2000                                        </a:t>
            </a:r>
            <a:r>
              <a:rPr lang="en-US" dirty="0" err="1" smtClean="0"/>
              <a:t>Rohtak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                        April 10,2020</a:t>
            </a:r>
          </a:p>
          <a:p>
            <a:pPr algn="just">
              <a:buNone/>
            </a:pPr>
            <a:r>
              <a:rPr lang="en-US" dirty="0" smtClean="0"/>
              <a:t>On demand (or three months after date), I promise to pay </a:t>
            </a:r>
            <a:r>
              <a:rPr lang="en-US" dirty="0" err="1" smtClean="0"/>
              <a:t>Shri</a:t>
            </a:r>
            <a:r>
              <a:rPr lang="en-US" dirty="0" smtClean="0"/>
              <a:t> </a:t>
            </a:r>
            <a:r>
              <a:rPr lang="en-US" dirty="0" err="1" smtClean="0"/>
              <a:t>Jagmohan</a:t>
            </a:r>
            <a:r>
              <a:rPr lang="en-US" dirty="0" smtClean="0"/>
              <a:t> or Order the sum of rupees two thousand with interest @10%   per annum until payment for value received.                                       </a:t>
            </a:r>
          </a:p>
          <a:p>
            <a:pPr>
              <a:buNone/>
            </a:pPr>
            <a:r>
              <a:rPr lang="en-US" dirty="0" smtClean="0"/>
              <a:t>                                                            </a:t>
            </a:r>
            <a:r>
              <a:rPr lang="en-US" dirty="0" err="1" smtClean="0"/>
              <a:t>Shri</a:t>
            </a:r>
            <a:r>
              <a:rPr lang="en-US" dirty="0" smtClean="0"/>
              <a:t> </a:t>
            </a:r>
            <a:r>
              <a:rPr lang="en-US" dirty="0" err="1" smtClean="0"/>
              <a:t>Kanwarpal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                         Signature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629400" y="4800600"/>
            <a:ext cx="14478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STAMP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dirty="0" err="1" smtClean="0"/>
              <a:t>Cheque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just">
              <a:buNone/>
            </a:pPr>
            <a:r>
              <a:rPr lang="en-US" dirty="0" smtClean="0"/>
              <a:t>    “A </a:t>
            </a:r>
            <a:r>
              <a:rPr lang="en-US" dirty="0" err="1" smtClean="0"/>
              <a:t>cheque</a:t>
            </a:r>
            <a:r>
              <a:rPr lang="en-US" dirty="0" smtClean="0"/>
              <a:t> is a bill of exchange drawn on a specified banker and not expressed to be payable otherwise than on demand.”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                ----Negotiable Instrument Act 1881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dirty="0" smtClean="0"/>
              <a:t>Features of </a:t>
            </a:r>
            <a:r>
              <a:rPr lang="en-US" dirty="0" err="1" smtClean="0"/>
              <a:t>cheque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Drawn upon a specified banker.</a:t>
            </a:r>
          </a:p>
          <a:p>
            <a:r>
              <a:rPr lang="en-US" sz="2400" dirty="0" smtClean="0"/>
              <a:t>Payable on demand.</a:t>
            </a:r>
          </a:p>
          <a:p>
            <a:r>
              <a:rPr lang="en-US" sz="2400" dirty="0" smtClean="0"/>
              <a:t>Signed by the drawer.</a:t>
            </a:r>
          </a:p>
          <a:p>
            <a:r>
              <a:rPr lang="en-US" sz="2400" dirty="0" smtClean="0"/>
              <a:t>Unconditional order to pay certain amount of money.</a:t>
            </a:r>
          </a:p>
          <a:p>
            <a:r>
              <a:rPr lang="en-US" sz="2400" dirty="0" smtClean="0"/>
              <a:t>Must be dated.</a:t>
            </a:r>
          </a:p>
          <a:p>
            <a:r>
              <a:rPr lang="en-US" sz="2400" dirty="0" smtClean="0"/>
              <a:t> </a:t>
            </a:r>
            <a:r>
              <a:rPr lang="en-US" sz="2400" dirty="0" err="1" smtClean="0"/>
              <a:t>Cheque</a:t>
            </a:r>
            <a:r>
              <a:rPr lang="en-US" sz="2400" dirty="0" smtClean="0"/>
              <a:t> is crossed to make it secure.</a:t>
            </a:r>
          </a:p>
          <a:p>
            <a:r>
              <a:rPr lang="en-US" sz="2400" dirty="0" err="1" smtClean="0"/>
              <a:t>Cheque</a:t>
            </a:r>
            <a:r>
              <a:rPr lang="en-US" sz="2400" dirty="0" smtClean="0"/>
              <a:t> can be crossed in two ways: </a:t>
            </a:r>
            <a:r>
              <a:rPr lang="en-US" sz="2400" dirty="0" smtClean="0">
                <a:solidFill>
                  <a:srgbClr val="FF0000"/>
                </a:solidFill>
              </a:rPr>
              <a:t>general </a:t>
            </a:r>
            <a:r>
              <a:rPr lang="en-US" sz="2400" dirty="0" smtClean="0"/>
              <a:t>crossing and </a:t>
            </a:r>
            <a:r>
              <a:rPr lang="en-US" sz="2400" dirty="0" smtClean="0">
                <a:solidFill>
                  <a:srgbClr val="FF0000"/>
                </a:solidFill>
              </a:rPr>
              <a:t>special</a:t>
            </a:r>
            <a:r>
              <a:rPr lang="en-US" sz="2400" dirty="0" smtClean="0"/>
              <a:t> crossing.</a:t>
            </a:r>
          </a:p>
          <a:p>
            <a:r>
              <a:rPr lang="en-US" sz="2400" dirty="0" smtClean="0"/>
              <a:t>In general crossing ‘&amp; co.’ ‘ and company’  ‘not negotiable’ words are written between two parallel lines.</a:t>
            </a:r>
          </a:p>
          <a:p>
            <a:r>
              <a:rPr lang="en-US" sz="2400" dirty="0" smtClean="0"/>
              <a:t>In Special crossing, along with above mentioned words , name of any specific bank is also mentioned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Specimen of a crossed </a:t>
            </a:r>
            <a:r>
              <a:rPr lang="en-US" dirty="0" err="1" smtClean="0"/>
              <a:t>cheque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04737"/>
            <a:ext cx="8229600" cy="391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/>
              <a:t>Comparison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838199"/>
          <a:ext cx="8229600" cy="5419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2438400"/>
                <a:gridCol w="2362200"/>
                <a:gridCol w="2057400"/>
              </a:tblGrid>
              <a:tr h="728734">
                <a:tc>
                  <a:txBody>
                    <a:bodyPr/>
                    <a:lstStyle/>
                    <a:p>
                      <a:r>
                        <a:rPr lang="en-US" dirty="0" smtClean="0"/>
                        <a:t>Basis of Difference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cheque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Bill  of Exchange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Promissory note</a:t>
                      </a:r>
                      <a:endParaRPr lang="en-US" dirty="0"/>
                    </a:p>
                  </a:txBody>
                  <a:tcPr/>
                </a:tc>
              </a:tr>
              <a:tr h="1353363">
                <a:tc>
                  <a:txBody>
                    <a:bodyPr/>
                    <a:lstStyle/>
                    <a:p>
                      <a:r>
                        <a:rPr lang="en-US" dirty="0" smtClean="0"/>
                        <a:t>Parties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Drawer (maker</a:t>
                      </a:r>
                      <a:r>
                        <a:rPr lang="en-US" baseline="0" dirty="0" smtClean="0"/>
                        <a:t> or    issuer</a:t>
                      </a:r>
                      <a:r>
                        <a:rPr lang="en-US" dirty="0" smtClean="0"/>
                        <a:t>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Payee (receiver)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Payer (bank)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Drawer (maker 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err="1" smtClean="0"/>
                        <a:t>Drawee</a:t>
                      </a:r>
                      <a:r>
                        <a:rPr lang="en-US" dirty="0" smtClean="0"/>
                        <a:t>  (drawn on any person)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Payee (receiver)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Maker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payee</a:t>
                      </a:r>
                      <a:endParaRPr lang="en-US" dirty="0"/>
                    </a:p>
                  </a:txBody>
                  <a:tcPr/>
                </a:tc>
              </a:tr>
              <a:tr h="728734">
                <a:tc>
                  <a:txBody>
                    <a:bodyPr/>
                    <a:lstStyle/>
                    <a:p>
                      <a:r>
                        <a:rPr lang="en-US" dirty="0" smtClean="0"/>
                        <a:t>Order of payment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Order to pay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n-US" dirty="0" smtClean="0"/>
                        <a:t>Order to pay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Promise to pay</a:t>
                      </a:r>
                      <a:endParaRPr lang="en-US" dirty="0"/>
                    </a:p>
                  </a:txBody>
                  <a:tcPr/>
                </a:tc>
              </a:tr>
              <a:tr h="728734">
                <a:tc>
                  <a:txBody>
                    <a:bodyPr/>
                    <a:lstStyle/>
                    <a:p>
                      <a:r>
                        <a:rPr lang="en-US" dirty="0" smtClean="0"/>
                        <a:t>Acceptance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Need not to be accepted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Accepted by</a:t>
                      </a:r>
                      <a:r>
                        <a:rPr lang="en-US" baseline="0" dirty="0" smtClean="0"/>
                        <a:t> the </a:t>
                      </a:r>
                      <a:r>
                        <a:rPr lang="en-US" baseline="0" dirty="0" err="1" smtClean="0"/>
                        <a:t>drawee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Need</a:t>
                      </a:r>
                      <a:r>
                        <a:rPr lang="en-US" baseline="0" dirty="0" smtClean="0"/>
                        <a:t> not to be accepted</a:t>
                      </a:r>
                      <a:endParaRPr lang="en-US" dirty="0"/>
                    </a:p>
                  </a:txBody>
                  <a:tcPr/>
                </a:tc>
              </a:tr>
              <a:tr h="728734">
                <a:tc>
                  <a:txBody>
                    <a:bodyPr/>
                    <a:lstStyle/>
                    <a:p>
                      <a:r>
                        <a:rPr lang="en-US" dirty="0" smtClean="0"/>
                        <a:t>Period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Payable on demand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Either be a Sight bill or time bill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Either be a Sight bill or time bill</a:t>
                      </a:r>
                      <a:endParaRPr lang="en-US" dirty="0"/>
                    </a:p>
                  </a:txBody>
                  <a:tcPr/>
                </a:tc>
              </a:tr>
              <a:tr h="728734">
                <a:tc>
                  <a:txBody>
                    <a:bodyPr/>
                    <a:lstStyle/>
                    <a:p>
                      <a:r>
                        <a:rPr lang="en-US" dirty="0" smtClean="0"/>
                        <a:t>circulation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Within the country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Within and</a:t>
                      </a:r>
                      <a:r>
                        <a:rPr lang="en-US" baseline="0" dirty="0" smtClean="0"/>
                        <a:t> outside the country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Within the country</a:t>
                      </a:r>
                      <a:endParaRPr lang="en-US" dirty="0"/>
                    </a:p>
                  </a:txBody>
                  <a:tcPr/>
                </a:tc>
              </a:tr>
              <a:tr h="422203">
                <a:tc>
                  <a:txBody>
                    <a:bodyPr/>
                    <a:lstStyle/>
                    <a:p>
                      <a:r>
                        <a:rPr lang="en-US" dirty="0" smtClean="0"/>
                        <a:t>crossing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Can be crossed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Can not be crossed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Can not be crossed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Comparison continues….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Basis of difference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cheque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Bill of exchange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Promissory note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mistake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In case mistake is made in drawing the </a:t>
                      </a:r>
                      <a:r>
                        <a:rPr lang="en-US" dirty="0" err="1" smtClean="0"/>
                        <a:t>cheque</a:t>
                      </a:r>
                      <a:r>
                        <a:rPr lang="en-US" dirty="0" smtClean="0"/>
                        <a:t>, the bank will not make the payment.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In case mistake is made  in drawing a bill of exchange and</a:t>
                      </a:r>
                      <a:r>
                        <a:rPr lang="en-US" baseline="0" dirty="0" smtClean="0"/>
                        <a:t> the </a:t>
                      </a:r>
                      <a:r>
                        <a:rPr lang="en-US" baseline="0" dirty="0" err="1" smtClean="0"/>
                        <a:t>drawee</a:t>
                      </a:r>
                      <a:r>
                        <a:rPr lang="en-US" baseline="0" dirty="0" smtClean="0"/>
                        <a:t> accepts the same, then he is bound to pay the amount thereof.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In case of a mistake in making a promissory note, the </a:t>
                      </a:r>
                      <a:r>
                        <a:rPr lang="en-US" dirty="0" err="1" smtClean="0"/>
                        <a:t>makker</a:t>
                      </a:r>
                      <a:r>
                        <a:rPr lang="en-US" dirty="0" smtClean="0"/>
                        <a:t> continues to be liable thereon.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Liability if not</a:t>
                      </a:r>
                      <a:r>
                        <a:rPr lang="en-US" baseline="0" dirty="0" smtClean="0"/>
                        <a:t> presented in due course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If there is a delay in presenting the </a:t>
                      </a:r>
                      <a:r>
                        <a:rPr lang="en-US" dirty="0" err="1" smtClean="0"/>
                        <a:t>cheque</a:t>
                      </a:r>
                      <a:r>
                        <a:rPr lang="en-US" dirty="0" smtClean="0"/>
                        <a:t> the bank will not make payment of the same.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In case there is a delay in presentment  of a bill of exchange, all parties other than the </a:t>
                      </a:r>
                      <a:r>
                        <a:rPr lang="en-US" dirty="0" err="1" smtClean="0"/>
                        <a:t>drawee</a:t>
                      </a:r>
                      <a:r>
                        <a:rPr lang="en-US" dirty="0" smtClean="0"/>
                        <a:t> are relieved of their liability.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In case there is a delay in presentment of a promissory note, the maker is not relieved of his liability.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752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823</Words>
  <Application>Microsoft Office PowerPoint</Application>
  <PresentationFormat>On-screen Show (4:3)</PresentationFormat>
  <Paragraphs>117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Negotiable Instruments Act, 1881 Comparison among Bill of exchange, promissory note and cheque</vt:lpstr>
      <vt:lpstr>Meaning of Negotiable Instrument</vt:lpstr>
      <vt:lpstr>Bill of exchange </vt:lpstr>
      <vt:lpstr>Characteristics of Bill of Exchange</vt:lpstr>
      <vt:lpstr>Specimen of Bill of Exchange</vt:lpstr>
      <vt:lpstr>Promissory Note </vt:lpstr>
      <vt:lpstr>Characteristics of Promissory Note</vt:lpstr>
      <vt:lpstr>Specimen of Promissory Note</vt:lpstr>
      <vt:lpstr>Cheque</vt:lpstr>
      <vt:lpstr>Features of cheque</vt:lpstr>
      <vt:lpstr>Specimen of a crossed cheque</vt:lpstr>
      <vt:lpstr>Comparison</vt:lpstr>
      <vt:lpstr>Comparison continues….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Negotiable Instruments Act, 1881 Topic- Bill of exchange, promissory note and cheque</dc:title>
  <dc:creator>Ridhi</dc:creator>
  <cp:lastModifiedBy>Ridhi</cp:lastModifiedBy>
  <cp:revision>37</cp:revision>
  <dcterms:created xsi:type="dcterms:W3CDTF">2020-03-30T05:40:26Z</dcterms:created>
  <dcterms:modified xsi:type="dcterms:W3CDTF">2020-03-30T09:43:08Z</dcterms:modified>
</cp:coreProperties>
</file>